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7" d="100"/>
          <a:sy n="17" d="100"/>
        </p:scale>
        <p:origin x="28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547E213-F424-1BEB-728B-0357AA1D7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544" y="29117004"/>
            <a:ext cx="24841199" cy="4903082"/>
          </a:xfrm>
          <a:prstGeom prst="rect">
            <a:avLst/>
          </a:prstGeom>
        </p:spPr>
      </p:pic>
      <p:sp>
        <p:nvSpPr>
          <p:cNvPr id="5" name="모서리가 둥근 직사각형 4"/>
          <p:cNvSpPr/>
          <p:nvPr/>
        </p:nvSpPr>
        <p:spPr>
          <a:xfrm>
            <a:off x="4857161" y="7444341"/>
            <a:ext cx="20560890" cy="302997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Wooyong Keum,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Junghawn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Yoo,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Jaeman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Lee and Jae-Sung Rieh</a:t>
            </a:r>
          </a:p>
          <a:p>
            <a:pPr algn="ctr"/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High Speed Integrated System Lab.</a:t>
            </a:r>
          </a:p>
          <a:p>
            <a:pPr algn="ctr"/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Korea University, Anam-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ro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145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Seongbuk-gu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Seoul, Korea</a:t>
            </a:r>
            <a:endParaRPr lang="ko-KR" altLang="en-US" sz="6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946400" y="10782188"/>
            <a:ext cx="24841200" cy="4015087"/>
          </a:xfrm>
          <a:prstGeom prst="roundRect">
            <a:avLst>
              <a:gd name="adj" fmla="val 13346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Abstract</a:t>
            </a:r>
          </a:p>
          <a:p>
            <a:pPr algn="just"/>
            <a:r>
              <a:rPr lang="ko-KR" altLang="en-US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 this work, a 17.5-to-70 GHz frequency quadrupler has been designed based on a 65-nm CMOS technology. The designed quadrupler consists of two push-push </a:t>
            </a:r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doublers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which includes a drive amplifier in each stage. The frequency quadrupler exhibits 6.8-dBm saturated output power, 5-dB conversion gain and 3-dB bandwidth is from 16.3 GHz to 20.7 GHz, with 0-dBm input power. Total DC power consumption is 71.2 mW and circuit size including the pads is 1060 × 467 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</a:t>
            </a:r>
            <a:r>
              <a:rPr lang="en-US" altLang="ko-KR" sz="4000" baseline="30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.</a:t>
            </a:r>
            <a:endParaRPr lang="ko-KR" altLang="en-US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946400" y="14992349"/>
            <a:ext cx="12191206" cy="19744403"/>
          </a:xfrm>
          <a:prstGeom prst="roundRect">
            <a:avLst>
              <a:gd name="adj" fmla="val 628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1. Introduction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A stable LO(local oscillator) signal is essential For operating RF front-end of wireless communication system and radar which operates above 100 GHz. In general, there are two method for supplying LO signal; Design of oscillator for target operating frequency and multiplication of a stable signal which is lower than target frequency by implementation of frequency multiplier.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Second method can improve the phase noise and bandwidth of LO signal at cost of limited DC power and area. In this work, a 17.5-to-70 GHz frequency doubler is designed based on 65-nm CMOS technology for radar system.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2. Circuit Design</a:t>
            </a: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Two push-push doubler is employed to implement the frequency quadrupler.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Each push-push doubler consists of driver amplifier and second harmonic extraction part.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For wideband application, the matching network are designed by using dual resonant transformer which is  composed of two inductors of different radius and shunt capacitors. [1]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2946400" y="4127500"/>
            <a:ext cx="24841200" cy="3276600"/>
          </a:xfrm>
          <a:prstGeom prst="round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 Design of 17.5-to-70 GHz Frequency Quadrupler based on 65-nm CMOS Technology</a:t>
            </a:r>
            <a:endParaRPr lang="ko-KR" altLang="en-US" sz="8000" b="1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" name="모서리가 둥근 직사각형 10">
            <a:extLst>
              <a:ext uri="{FF2B5EF4-FFF2-40B4-BE49-F238E27FC236}">
                <a16:creationId xmlns:a16="http://schemas.microsoft.com/office/drawing/2014/main" id="{FFE99BC3-71FB-80F2-E22F-2958A743F388}"/>
              </a:ext>
            </a:extLst>
          </p:cNvPr>
          <p:cNvSpPr/>
          <p:nvPr/>
        </p:nvSpPr>
        <p:spPr>
          <a:xfrm>
            <a:off x="2946400" y="34707254"/>
            <a:ext cx="24841200" cy="6204772"/>
          </a:xfrm>
          <a:prstGeom prst="roundRect">
            <a:avLst>
              <a:gd name="adj" fmla="val 990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Conclusion</a:t>
            </a:r>
          </a:p>
          <a:p>
            <a:pPr algn="just"/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 A 17.5-to-70 GHz frequency multiplier which employs the dual resonant transformer has been designed in this work based on 65-nm CMOS technology. The frequency multiplier exhibits 6.8-dBm saturated output power, 5-dB conversion gain and 3-dB bandwidth is from 16.3 GHz to 20.7 GHz, with 0-dBm input power. Total DC power consumption is 71.2 mW. The designed frequency multiplier can be applied to W- or D- band LO signal generator for wireless communication or radar system.</a:t>
            </a:r>
          </a:p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Acknowledgement</a:t>
            </a:r>
          </a:p>
          <a:p>
            <a:pPr algn="just"/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 The chip fabrication and EDA tool were supported by the IC Design Education Center(IDEC), Korea.</a:t>
            </a:r>
          </a:p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Reference</a:t>
            </a:r>
          </a:p>
          <a:p>
            <a:pPr algn="just"/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[1] Z. Chen, Y. Yu, Y. Wu, H. Liu, C. Zhao and K. Kang, "A 19.5% Efficiency 51–73-GHz High-Output Power Frequency Doubler in 65-nm CMOS," </a:t>
            </a:r>
            <a:r>
              <a:rPr lang="en-US" altLang="ko-KR" sz="3600" i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 IEEE Microwave and Wireless Components Letters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vol. 29, no. 12, pp. 818-821, Dec. 2019.</a:t>
            </a:r>
            <a:endParaRPr lang="ko-KR" altLang="en-US" sz="36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3" name="모서리가 둥근 직사각형 7">
            <a:extLst>
              <a:ext uri="{FF2B5EF4-FFF2-40B4-BE49-F238E27FC236}">
                <a16:creationId xmlns:a16="http://schemas.microsoft.com/office/drawing/2014/main" id="{8CC5A260-AC44-2E18-0553-7C5E71555436}"/>
              </a:ext>
            </a:extLst>
          </p:cNvPr>
          <p:cNvSpPr/>
          <p:nvPr/>
        </p:nvSpPr>
        <p:spPr>
          <a:xfrm>
            <a:off x="14990120" y="14992349"/>
            <a:ext cx="12983847" cy="19744403"/>
          </a:xfrm>
          <a:prstGeom prst="roundRect">
            <a:avLst>
              <a:gd name="adj" fmla="val 6284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3. Simulation Result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altLang="ko-KR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Saturated output power, </a:t>
            </a:r>
            <a:r>
              <a:rPr lang="en-US" altLang="ko-KR" sz="4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P</a:t>
            </a:r>
            <a:r>
              <a:rPr lang="en-US" altLang="ko-KR" sz="4000" baseline="-25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sat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= 6.8 dBm @ 74 GHz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Conversion gain = 5 dB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3-dB bandwidth = 16.3 – 20.7 GHz (with 0-dBm P</a:t>
            </a:r>
            <a:r>
              <a:rPr lang="en-US" altLang="ko-KR" sz="4000" baseline="-25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</a:t>
            </a: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Harmonic rejection = more than 40 dB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altLang="ko-KR" sz="4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DC power consumption = 71.2 mW</a:t>
            </a:r>
          </a:p>
        </p:txBody>
      </p:sp>
      <p:sp>
        <p:nvSpPr>
          <p:cNvPr id="12" name="모서리가 둥근 직사각형 7">
            <a:extLst>
              <a:ext uri="{FF2B5EF4-FFF2-40B4-BE49-F238E27FC236}">
                <a16:creationId xmlns:a16="http://schemas.microsoft.com/office/drawing/2014/main" id="{9C03240B-863B-B4CD-C83F-79603E6B2B83}"/>
              </a:ext>
            </a:extLst>
          </p:cNvPr>
          <p:cNvSpPr/>
          <p:nvPr/>
        </p:nvSpPr>
        <p:spPr>
          <a:xfrm>
            <a:off x="2946399" y="14992349"/>
            <a:ext cx="24841199" cy="19607367"/>
          </a:xfrm>
          <a:prstGeom prst="roundRect">
            <a:avLst>
              <a:gd name="adj" fmla="val 3296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F436E83-4D3C-F606-BDFF-362A4B2F1A43}"/>
              </a:ext>
            </a:extLst>
          </p:cNvPr>
          <p:cNvSpPr/>
          <p:nvPr/>
        </p:nvSpPr>
        <p:spPr>
          <a:xfrm>
            <a:off x="10998518" y="33434823"/>
            <a:ext cx="8736959" cy="1504336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Fig 1. 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Schematic</a:t>
            </a:r>
            <a:r>
              <a:rPr lang="ko-KR" alt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of frequency quadrupler</a:t>
            </a:r>
            <a:endParaRPr lang="en-US" sz="36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7001C579-3743-BF29-E991-6FFEE5F77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9179" y="16277676"/>
            <a:ext cx="7612233" cy="3375143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F85AF6DC-EC9C-F663-ABFA-1098897FE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35296" y="20293440"/>
            <a:ext cx="5899603" cy="4510683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3F549E29-4DC4-BF1E-3EA9-D2FE6235D6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48178" y="20335493"/>
            <a:ext cx="5842427" cy="4321948"/>
          </a:xfrm>
          <a:prstGeom prst="rect">
            <a:avLst/>
          </a:prstGeom>
        </p:spPr>
      </p:pic>
      <p:sp>
        <p:nvSpPr>
          <p:cNvPr id="25" name="직사각형 24">
            <a:extLst>
              <a:ext uri="{FF2B5EF4-FFF2-40B4-BE49-F238E27FC236}">
                <a16:creationId xmlns:a16="http://schemas.microsoft.com/office/drawing/2014/main" id="{B065181C-D3D7-E7E2-E0B1-35341B1A3089}"/>
              </a:ext>
            </a:extLst>
          </p:cNvPr>
          <p:cNvSpPr/>
          <p:nvPr/>
        </p:nvSpPr>
        <p:spPr>
          <a:xfrm>
            <a:off x="15274487" y="19651052"/>
            <a:ext cx="11300473" cy="71458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Fig 2. 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Layout of frequency quadrupler, 1060 × 467 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</a:t>
            </a:r>
            <a:r>
              <a:rPr lang="en-US" altLang="ko-KR" sz="3600" baseline="30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endParaRPr lang="en-US" sz="36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8833A07-E0C0-B7BE-F9B0-E4FCC1361E25}"/>
              </a:ext>
            </a:extLst>
          </p:cNvPr>
          <p:cNvSpPr/>
          <p:nvPr/>
        </p:nvSpPr>
        <p:spPr>
          <a:xfrm>
            <a:off x="15411143" y="24879681"/>
            <a:ext cx="12983848" cy="1504336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Fig 3. 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Simulation result </a:t>
            </a:r>
          </a:p>
          <a:p>
            <a:pPr algn="ctr"/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(a) P</a:t>
            </a:r>
            <a:r>
              <a:rPr lang="en-US" altLang="ko-KR" sz="3600" baseline="-25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vs. P</a:t>
            </a:r>
            <a:r>
              <a:rPr lang="en-US" altLang="ko-KR" sz="3600" baseline="-25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out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(b) f</a:t>
            </a:r>
            <a:r>
              <a:rPr lang="en-US" altLang="ko-KR" sz="3600" baseline="-25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vs. Pout with P</a:t>
            </a:r>
            <a:r>
              <a:rPr lang="en-US" altLang="ko-KR" sz="3600" baseline="-25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</a:t>
            </a:r>
            <a:r>
              <a:rPr lang="en-US" altLang="ko-KR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= 0 dBm</a:t>
            </a:r>
            <a:endParaRPr lang="en-US" sz="36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9B4F4CA0-D425-49D2-12D8-B127A9A21AF9}"/>
              </a:ext>
            </a:extLst>
          </p:cNvPr>
          <p:cNvSpPr/>
          <p:nvPr/>
        </p:nvSpPr>
        <p:spPr>
          <a:xfrm>
            <a:off x="18170029" y="24495419"/>
            <a:ext cx="2241755" cy="89885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(a)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451C93C-6FCF-5D3B-9BDD-C482384AC6E6}"/>
              </a:ext>
            </a:extLst>
          </p:cNvPr>
          <p:cNvSpPr/>
          <p:nvPr/>
        </p:nvSpPr>
        <p:spPr>
          <a:xfrm>
            <a:off x="23731684" y="24495419"/>
            <a:ext cx="2241755" cy="89885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(b)</a:t>
            </a: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B9ACBCFA-A296-3AC0-A2A0-F31E5376BA8E}"/>
              </a:ext>
            </a:extLst>
          </p:cNvPr>
          <p:cNvCxnSpPr/>
          <p:nvPr/>
        </p:nvCxnSpPr>
        <p:spPr>
          <a:xfrm>
            <a:off x="17729179" y="16159689"/>
            <a:ext cx="7688872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CC8A9D78-1F91-48BD-ED9B-AD76624E0FA4}"/>
              </a:ext>
            </a:extLst>
          </p:cNvPr>
          <p:cNvCxnSpPr>
            <a:cxnSpLocks/>
          </p:cNvCxnSpPr>
          <p:nvPr/>
        </p:nvCxnSpPr>
        <p:spPr>
          <a:xfrm flipV="1">
            <a:off x="25486830" y="16360263"/>
            <a:ext cx="0" cy="325054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FCEC3D9-7558-CFE2-4D40-C6431E6A56F2}"/>
              </a:ext>
            </a:extLst>
          </p:cNvPr>
          <p:cNvSpPr/>
          <p:nvPr/>
        </p:nvSpPr>
        <p:spPr>
          <a:xfrm>
            <a:off x="23007033" y="15351199"/>
            <a:ext cx="2241755" cy="89885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1060 </a:t>
            </a:r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9D2464C0-1DBD-433C-A2E6-9F8249196821}"/>
              </a:ext>
            </a:extLst>
          </p:cNvPr>
          <p:cNvSpPr/>
          <p:nvPr/>
        </p:nvSpPr>
        <p:spPr>
          <a:xfrm rot="5400000">
            <a:off x="24764768" y="17603493"/>
            <a:ext cx="2241755" cy="89885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467 </a:t>
            </a:r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3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C62EA5FF-187A-EA3B-B3A6-B289E74A95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73439" y="7536399"/>
            <a:ext cx="2591162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</TotalTime>
  <Words>559</Words>
  <Application>Microsoft Office PowerPoint</Application>
  <PresentationFormat>사용자 지정</PresentationFormat>
  <Paragraphs>51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Keum Wooyong</cp:lastModifiedBy>
  <cp:revision>90</cp:revision>
  <dcterms:created xsi:type="dcterms:W3CDTF">2018-03-08T06:02:33Z</dcterms:created>
  <dcterms:modified xsi:type="dcterms:W3CDTF">2023-06-23T02:09:23Z</dcterms:modified>
</cp:coreProperties>
</file>