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ko-KR"/>
    </a:defPPr>
    <a:lvl1pPr marL="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 varScale="1">
        <p:scale>
          <a:sx n="17" d="100"/>
          <a:sy n="17" d="100"/>
        </p:scale>
        <p:origin x="287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CB4E-6FA7-43A9-8C9F-DD0C6E95B116}" type="datetimeFigureOut">
              <a:rPr lang="ko-KR" altLang="en-US" smtClean="0"/>
              <a:t>2023-06-22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92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0CB4E-6FA7-43A9-8C9F-DD0C6E95B116}" type="datetimeFigureOut">
              <a:rPr lang="ko-KR" altLang="en-US" smtClean="0"/>
              <a:t>2023-06-22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79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3027487" rtl="0" eaLnBrk="1" latinLnBrk="1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1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3547E213-F424-1BEB-728B-0357AA1D7D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0544" y="29117004"/>
            <a:ext cx="24841199" cy="4903082"/>
          </a:xfrm>
          <a:prstGeom prst="rect">
            <a:avLst/>
          </a:prstGeom>
        </p:spPr>
      </p:pic>
      <p:sp>
        <p:nvSpPr>
          <p:cNvPr id="5" name="모서리가 둥근 직사각형 4"/>
          <p:cNvSpPr/>
          <p:nvPr/>
        </p:nvSpPr>
        <p:spPr>
          <a:xfrm>
            <a:off x="4857161" y="7444341"/>
            <a:ext cx="20560890" cy="3029974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Wooyong Keum, </a:t>
            </a:r>
            <a:r>
              <a:rPr lang="en-US" altLang="ko-KR" sz="6000" dirty="0" err="1">
                <a:ln w="28575">
                  <a:noFill/>
                  <a:prstDash val="dash"/>
                </a:ln>
                <a:solidFill>
                  <a:schemeClr val="tx1"/>
                </a:solidFill>
              </a:rPr>
              <a:t>Junghawn</a:t>
            </a:r>
            <a:r>
              <a:rPr lang="en-US" altLang="ko-KR" sz="6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Yoo, </a:t>
            </a:r>
            <a:r>
              <a:rPr lang="en-US" altLang="ko-KR" sz="6000" dirty="0" err="1">
                <a:ln w="28575">
                  <a:noFill/>
                  <a:prstDash val="dash"/>
                </a:ln>
                <a:solidFill>
                  <a:schemeClr val="tx1"/>
                </a:solidFill>
              </a:rPr>
              <a:t>Jaeman</a:t>
            </a:r>
            <a:r>
              <a:rPr lang="en-US" altLang="ko-KR" sz="6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Lee and Jae-Sung Rieh</a:t>
            </a:r>
          </a:p>
          <a:p>
            <a:pPr algn="ctr"/>
            <a:r>
              <a:rPr lang="en-US" altLang="ko-KR" sz="6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High Speed Integrated System Lab.</a:t>
            </a:r>
          </a:p>
          <a:p>
            <a:pPr algn="ctr"/>
            <a:r>
              <a:rPr lang="en-US" altLang="ko-KR" sz="6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Korea University, Anam-</a:t>
            </a:r>
            <a:r>
              <a:rPr lang="en-US" altLang="ko-KR" sz="6000" dirty="0" err="1">
                <a:ln w="28575">
                  <a:noFill/>
                  <a:prstDash val="dash"/>
                </a:ln>
                <a:solidFill>
                  <a:schemeClr val="tx1"/>
                </a:solidFill>
              </a:rPr>
              <a:t>ro</a:t>
            </a:r>
            <a:r>
              <a:rPr lang="en-US" altLang="ko-KR" sz="6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145 </a:t>
            </a:r>
            <a:r>
              <a:rPr lang="en-US" altLang="ko-KR" sz="6000" dirty="0" err="1">
                <a:ln w="28575">
                  <a:noFill/>
                  <a:prstDash val="dash"/>
                </a:ln>
                <a:solidFill>
                  <a:schemeClr val="tx1"/>
                </a:solidFill>
              </a:rPr>
              <a:t>Seongbuk-gu</a:t>
            </a:r>
            <a:r>
              <a:rPr lang="en-US" altLang="ko-KR" sz="6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, Seoul, Korea</a:t>
            </a:r>
            <a:endParaRPr lang="ko-KR" altLang="en-US" sz="6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2946400" y="10782188"/>
            <a:ext cx="24841200" cy="4015087"/>
          </a:xfrm>
          <a:prstGeom prst="roundRect">
            <a:avLst>
              <a:gd name="adj" fmla="val 13346"/>
            </a:avLst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ko-KR" sz="4800" b="1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Abstract</a:t>
            </a:r>
          </a:p>
          <a:p>
            <a:pPr algn="just"/>
            <a:r>
              <a:rPr lang="ko-KR" altLang="en-US" sz="48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</a:t>
            </a:r>
            <a:r>
              <a:rPr lang="en-US" altLang="ko-KR" sz="4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In this work, a 17.5-to-70 GHz frequency quadrupler has been designed based on a 65-nm CMOS technology. The designed quadrupler consists of two push-push </a:t>
            </a:r>
            <a:r>
              <a:rPr lang="en-US" altLang="ko-KR" sz="4000" dirty="0" err="1">
                <a:ln w="28575">
                  <a:noFill/>
                  <a:prstDash val="dash"/>
                </a:ln>
                <a:solidFill>
                  <a:schemeClr val="tx1"/>
                </a:solidFill>
              </a:rPr>
              <a:t>doublers</a:t>
            </a:r>
            <a:r>
              <a:rPr lang="en-US" altLang="ko-KR" sz="4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, which includes a drive amplifier in each stage. The frequency quadrupler exhibits 6.8-dBm saturated output power, 5-dB conversion gain and 3-dB bandwidth is from 16.3 GHz to 20.7 GHz, with 0-dBm input power. Total DC power consumption is 71.2 mW and circuit size including the pads is 1060 × 467 </a:t>
            </a:r>
            <a:r>
              <a:rPr lang="en-US" altLang="ko-KR" sz="4000" dirty="0">
                <a:ln w="28575">
                  <a:noFill/>
                  <a:prstDash val="dash"/>
                </a:ln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altLang="ko-KR" sz="4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m</a:t>
            </a:r>
            <a:r>
              <a:rPr lang="en-US" altLang="ko-KR" sz="4000" baseline="30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2</a:t>
            </a:r>
            <a:r>
              <a:rPr lang="en-US" altLang="ko-KR" sz="4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.</a:t>
            </a:r>
            <a:endParaRPr lang="ko-KR" altLang="en-US" sz="4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2946400" y="14992349"/>
            <a:ext cx="12191206" cy="19744403"/>
          </a:xfrm>
          <a:prstGeom prst="roundRect">
            <a:avLst>
              <a:gd name="adj" fmla="val 6284"/>
            </a:avLst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altLang="ko-KR" sz="4800" b="1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1. Introduction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US" altLang="ko-KR" sz="4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A stable LO(local oscillator) signal is essential For operating RF front-end of wireless communication system and radar which operates above 100 GHz. In general, there are two method for supplying LO signal; Design of oscillator for target operating frequency and multiplication of a stable signal which is lower than target frequency by implementation of frequency multiplier. 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US" altLang="ko-KR" sz="4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Second method can improve the phase noise and bandwidth of LO signal at cost of limited DC power and area. In this work, a 17.5-to-70 GHz frequency doubler is designed based on 65-nm CMOS technology for radar system. 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en-US" altLang="ko-KR" sz="4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just"/>
            <a:r>
              <a:rPr lang="en-US" altLang="ko-KR" sz="4800" b="1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2. Circuit Design</a:t>
            </a:r>
            <a:endParaRPr lang="en-US" altLang="ko-KR" sz="4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US" altLang="ko-KR" sz="4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Two push-push doubler is employed to implement the frequency quadrupler.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US" altLang="ko-KR" sz="4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Each push-push doubler consists of driver amplifier and second harmonic extraction part. 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US" altLang="ko-KR" sz="4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For wideband application, the matching network are designed by using dual resonant transformer which is  composed of two inductors of different radius and shunt capacitors. [1]</a:t>
            </a:r>
          </a:p>
        </p:txBody>
      </p:sp>
      <p:sp>
        <p:nvSpPr>
          <p:cNvPr id="9" name="모서리가 둥근 직사각형 8"/>
          <p:cNvSpPr/>
          <p:nvPr/>
        </p:nvSpPr>
        <p:spPr>
          <a:xfrm>
            <a:off x="2946400" y="4127500"/>
            <a:ext cx="24841200" cy="3276600"/>
          </a:xfrm>
          <a:prstGeom prst="roundRect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0" b="1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A Design of 17.5-to-70 GHz Frequency Quadrupler based on 65-nm CMOS Technology</a:t>
            </a:r>
            <a:endParaRPr lang="ko-KR" altLang="en-US" sz="8000" b="1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sp>
        <p:nvSpPr>
          <p:cNvPr id="2" name="모서리가 둥근 직사각형 10">
            <a:extLst>
              <a:ext uri="{FF2B5EF4-FFF2-40B4-BE49-F238E27FC236}">
                <a16:creationId xmlns:a16="http://schemas.microsoft.com/office/drawing/2014/main" id="{FFE99BC3-71FB-80F2-E22F-2958A743F388}"/>
              </a:ext>
            </a:extLst>
          </p:cNvPr>
          <p:cNvSpPr/>
          <p:nvPr/>
        </p:nvSpPr>
        <p:spPr>
          <a:xfrm>
            <a:off x="2946400" y="34707254"/>
            <a:ext cx="24841200" cy="6204772"/>
          </a:xfrm>
          <a:prstGeom prst="roundRect">
            <a:avLst>
              <a:gd name="adj" fmla="val 9904"/>
            </a:avLst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ko-KR" sz="4800" b="1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Conclusion</a:t>
            </a:r>
          </a:p>
          <a:p>
            <a:pPr algn="just"/>
            <a:r>
              <a:rPr lang="en-US" altLang="ko-KR" sz="36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 A 17.5-to-70 GHz frequency multiplier which employs the dual resonant transformer has been designed in this work based on 65-nm CMOS technology. The frequency multiplier exhibits 6.8-dBm saturated output power, 5-dB conversion gain and 3-dB bandwidth is from 16.3 GHz to 20.7 GHz, with 0-dBm input power. Total DC power consumption is 71.2 mW. The designed frequency multiplier can be applied to W- or D- band LO signal generator for wireless communication or radar system.</a:t>
            </a:r>
          </a:p>
          <a:p>
            <a:pPr algn="just"/>
            <a:r>
              <a:rPr lang="en-US" altLang="ko-KR" sz="4800" b="1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Acknowledgement</a:t>
            </a:r>
          </a:p>
          <a:p>
            <a:pPr algn="just"/>
            <a:r>
              <a:rPr lang="en-US" altLang="ko-KR" sz="36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 The chip fabrication and EDA tool were supported by the IC Design Education Center(IDEC), Korea.</a:t>
            </a:r>
          </a:p>
          <a:p>
            <a:pPr algn="just"/>
            <a:r>
              <a:rPr lang="en-US" altLang="ko-KR" sz="4800" b="1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Reference</a:t>
            </a:r>
          </a:p>
          <a:p>
            <a:pPr algn="just"/>
            <a:r>
              <a:rPr lang="en-US" altLang="ko-KR" sz="36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[1] Z. Chen, Y. Yu, Y. Wu, H. Liu, C. Zhao and K. Kang, "A 19.5% Efficiency 51–73-GHz High-Output Power Frequency Doubler in 65-nm CMOS," </a:t>
            </a:r>
            <a:r>
              <a:rPr lang="en-US" altLang="ko-KR" sz="3600" i="1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in IEEE Microwave and Wireless Components Letters</a:t>
            </a:r>
            <a:r>
              <a:rPr lang="en-US" altLang="ko-KR" sz="36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, vol. 29, no. 12, pp. 818-821, Dec. 2019.</a:t>
            </a:r>
            <a:endParaRPr lang="ko-KR" altLang="en-US" sz="36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sp>
        <p:nvSpPr>
          <p:cNvPr id="3" name="모서리가 둥근 직사각형 7">
            <a:extLst>
              <a:ext uri="{FF2B5EF4-FFF2-40B4-BE49-F238E27FC236}">
                <a16:creationId xmlns:a16="http://schemas.microsoft.com/office/drawing/2014/main" id="{8CC5A260-AC44-2E18-0553-7C5E71555436}"/>
              </a:ext>
            </a:extLst>
          </p:cNvPr>
          <p:cNvSpPr/>
          <p:nvPr/>
        </p:nvSpPr>
        <p:spPr>
          <a:xfrm>
            <a:off x="14990120" y="14992349"/>
            <a:ext cx="12983847" cy="19744403"/>
          </a:xfrm>
          <a:prstGeom prst="roundRect">
            <a:avLst>
              <a:gd name="adj" fmla="val 6284"/>
            </a:avLst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altLang="ko-KR" sz="4800" b="1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3. Simulation Result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altLang="ko-KR" sz="4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altLang="ko-KR" sz="4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altLang="ko-KR" sz="4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altLang="ko-KR" sz="4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altLang="ko-KR" sz="4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altLang="ko-KR" sz="4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altLang="ko-KR" sz="4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altLang="ko-KR" sz="4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altLang="ko-KR" sz="4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altLang="ko-KR" sz="4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altLang="ko-KR" sz="4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altLang="ko-KR" sz="4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altLang="ko-KR" sz="4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altLang="ko-KR" sz="4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altLang="ko-KR" sz="4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altLang="ko-KR" sz="4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altLang="ko-KR" sz="40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altLang="ko-KR" sz="4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Saturated output power, </a:t>
            </a:r>
            <a:r>
              <a:rPr lang="en-US" altLang="ko-KR" sz="4000" dirty="0" err="1">
                <a:ln w="28575">
                  <a:noFill/>
                  <a:prstDash val="dash"/>
                </a:ln>
                <a:solidFill>
                  <a:schemeClr val="tx1"/>
                </a:solidFill>
              </a:rPr>
              <a:t>P</a:t>
            </a:r>
            <a:r>
              <a:rPr lang="en-US" altLang="ko-KR" sz="4000" baseline="-25000" dirty="0" err="1">
                <a:ln w="28575">
                  <a:noFill/>
                  <a:prstDash val="dash"/>
                </a:ln>
                <a:solidFill>
                  <a:schemeClr val="tx1"/>
                </a:solidFill>
              </a:rPr>
              <a:t>sat</a:t>
            </a:r>
            <a:r>
              <a:rPr lang="en-US" altLang="ko-KR" sz="4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= 6.8 dBm @ 74 GHz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altLang="ko-KR" sz="4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Conversion gain = 5 dB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altLang="ko-KR" sz="4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3-dB bandwidth = 16.3 – 20.7 GHz (with 0-dBm P</a:t>
            </a:r>
            <a:r>
              <a:rPr lang="en-US" altLang="ko-KR" sz="4000" baseline="-25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in</a:t>
            </a:r>
            <a:r>
              <a:rPr lang="en-US" altLang="ko-KR" sz="4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)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altLang="ko-KR" sz="4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Harmonic rejection = more than 40 dB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altLang="ko-KR" sz="4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DC power consumption = 71.2 mW</a:t>
            </a:r>
          </a:p>
        </p:txBody>
      </p:sp>
      <p:sp>
        <p:nvSpPr>
          <p:cNvPr id="12" name="모서리가 둥근 직사각형 7">
            <a:extLst>
              <a:ext uri="{FF2B5EF4-FFF2-40B4-BE49-F238E27FC236}">
                <a16:creationId xmlns:a16="http://schemas.microsoft.com/office/drawing/2014/main" id="{9C03240B-863B-B4CD-C83F-79603E6B2B83}"/>
              </a:ext>
            </a:extLst>
          </p:cNvPr>
          <p:cNvSpPr/>
          <p:nvPr/>
        </p:nvSpPr>
        <p:spPr>
          <a:xfrm>
            <a:off x="2946399" y="14992349"/>
            <a:ext cx="24841199" cy="19607367"/>
          </a:xfrm>
          <a:prstGeom prst="roundRect">
            <a:avLst>
              <a:gd name="adj" fmla="val 3296"/>
            </a:avLst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9F436E83-4D3C-F606-BDFF-362A4B2F1A43}"/>
              </a:ext>
            </a:extLst>
          </p:cNvPr>
          <p:cNvSpPr/>
          <p:nvPr/>
        </p:nvSpPr>
        <p:spPr>
          <a:xfrm>
            <a:off x="10998518" y="33434823"/>
            <a:ext cx="8736959" cy="1504336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Fig 1. </a:t>
            </a:r>
            <a:r>
              <a:rPr lang="en-US" altLang="ko-KR" sz="36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Schematic</a:t>
            </a:r>
            <a:r>
              <a:rPr lang="ko-KR" altLang="en-US" sz="36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</a:t>
            </a:r>
            <a:r>
              <a:rPr lang="en-US" altLang="ko-KR" sz="36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of frequency quadrupler</a:t>
            </a:r>
            <a:endParaRPr lang="en-US" sz="36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pic>
        <p:nvPicPr>
          <p:cNvPr id="17" name="그림 16">
            <a:extLst>
              <a:ext uri="{FF2B5EF4-FFF2-40B4-BE49-F238E27FC236}">
                <a16:creationId xmlns:a16="http://schemas.microsoft.com/office/drawing/2014/main" id="{7001C579-3743-BF29-E991-6FFEE5F776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29179" y="16277676"/>
            <a:ext cx="7612233" cy="3375143"/>
          </a:xfrm>
          <a:prstGeom prst="rect">
            <a:avLst/>
          </a:prstGeom>
        </p:spPr>
      </p:pic>
      <p:pic>
        <p:nvPicPr>
          <p:cNvPr id="19" name="그림 18">
            <a:extLst>
              <a:ext uri="{FF2B5EF4-FFF2-40B4-BE49-F238E27FC236}">
                <a16:creationId xmlns:a16="http://schemas.microsoft.com/office/drawing/2014/main" id="{F85AF6DC-EC9C-F663-ABFA-1098897FE9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35296" y="20293440"/>
            <a:ext cx="5899603" cy="4510683"/>
          </a:xfrm>
          <a:prstGeom prst="rect">
            <a:avLst/>
          </a:prstGeom>
        </p:spPr>
      </p:pic>
      <p:pic>
        <p:nvPicPr>
          <p:cNvPr id="24" name="그림 23">
            <a:extLst>
              <a:ext uri="{FF2B5EF4-FFF2-40B4-BE49-F238E27FC236}">
                <a16:creationId xmlns:a16="http://schemas.microsoft.com/office/drawing/2014/main" id="{3F549E29-4DC4-BF1E-3EA9-D2FE6235D6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48178" y="20335493"/>
            <a:ext cx="5842427" cy="4321948"/>
          </a:xfrm>
          <a:prstGeom prst="rect">
            <a:avLst/>
          </a:prstGeom>
        </p:spPr>
      </p:pic>
      <p:sp>
        <p:nvSpPr>
          <p:cNvPr id="25" name="직사각형 24">
            <a:extLst>
              <a:ext uri="{FF2B5EF4-FFF2-40B4-BE49-F238E27FC236}">
                <a16:creationId xmlns:a16="http://schemas.microsoft.com/office/drawing/2014/main" id="{B065181C-D3D7-E7E2-E0B1-35341B1A3089}"/>
              </a:ext>
            </a:extLst>
          </p:cNvPr>
          <p:cNvSpPr/>
          <p:nvPr/>
        </p:nvSpPr>
        <p:spPr>
          <a:xfrm>
            <a:off x="15274487" y="19651052"/>
            <a:ext cx="11300473" cy="714580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Fig 2. </a:t>
            </a:r>
            <a:r>
              <a:rPr lang="en-US" altLang="ko-KR" sz="36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Layout of frequency quadrupler, 1060 × 467 </a:t>
            </a:r>
            <a:r>
              <a:rPr lang="en-US" altLang="ko-KR" sz="3600" dirty="0">
                <a:ln w="28575">
                  <a:noFill/>
                  <a:prstDash val="dash"/>
                </a:ln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altLang="ko-KR" sz="36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m</a:t>
            </a:r>
            <a:r>
              <a:rPr lang="en-US" altLang="ko-KR" sz="3600" baseline="30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2</a:t>
            </a:r>
            <a:endParaRPr lang="en-US" sz="36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F8833A07-E0C0-B7BE-F9B0-E4FCC1361E25}"/>
              </a:ext>
            </a:extLst>
          </p:cNvPr>
          <p:cNvSpPr/>
          <p:nvPr/>
        </p:nvSpPr>
        <p:spPr>
          <a:xfrm>
            <a:off x="15411143" y="24879681"/>
            <a:ext cx="12983848" cy="1504336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Fig 3. </a:t>
            </a:r>
            <a:r>
              <a:rPr lang="en-US" altLang="ko-KR" sz="36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Simulation result </a:t>
            </a:r>
          </a:p>
          <a:p>
            <a:pPr algn="ctr"/>
            <a:r>
              <a:rPr lang="en-US" altLang="ko-KR" sz="36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(a) P</a:t>
            </a:r>
            <a:r>
              <a:rPr lang="en-US" altLang="ko-KR" sz="3600" baseline="-25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in</a:t>
            </a:r>
            <a:r>
              <a:rPr lang="en-US" altLang="ko-KR" sz="36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vs. P</a:t>
            </a:r>
            <a:r>
              <a:rPr lang="en-US" altLang="ko-KR" sz="3600" baseline="-25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out</a:t>
            </a:r>
            <a:r>
              <a:rPr lang="en-US" altLang="ko-KR" sz="36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(b) f</a:t>
            </a:r>
            <a:r>
              <a:rPr lang="en-US" altLang="ko-KR" sz="3600" baseline="-25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in</a:t>
            </a:r>
            <a:r>
              <a:rPr lang="en-US" altLang="ko-KR" sz="36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vs. Pout with P</a:t>
            </a:r>
            <a:r>
              <a:rPr lang="en-US" altLang="ko-KR" sz="3600" baseline="-250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in</a:t>
            </a:r>
            <a:r>
              <a:rPr lang="en-US" altLang="ko-KR" sz="36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= 0 dBm</a:t>
            </a:r>
            <a:endParaRPr lang="en-US" sz="36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9B4F4CA0-D425-49D2-12D8-B127A9A21AF9}"/>
              </a:ext>
            </a:extLst>
          </p:cNvPr>
          <p:cNvSpPr/>
          <p:nvPr/>
        </p:nvSpPr>
        <p:spPr>
          <a:xfrm>
            <a:off x="18170029" y="24495419"/>
            <a:ext cx="2241755" cy="898850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(a)</a:t>
            </a: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E451C93C-6FCF-5D3B-9BDD-C482384AC6E6}"/>
              </a:ext>
            </a:extLst>
          </p:cNvPr>
          <p:cNvSpPr/>
          <p:nvPr/>
        </p:nvSpPr>
        <p:spPr>
          <a:xfrm>
            <a:off x="23731684" y="24495419"/>
            <a:ext cx="2241755" cy="898850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(b)</a:t>
            </a:r>
          </a:p>
        </p:txBody>
      </p:sp>
      <p:cxnSp>
        <p:nvCxnSpPr>
          <p:cNvPr id="31" name="직선 화살표 연결선 30">
            <a:extLst>
              <a:ext uri="{FF2B5EF4-FFF2-40B4-BE49-F238E27FC236}">
                <a16:creationId xmlns:a16="http://schemas.microsoft.com/office/drawing/2014/main" id="{B9ACBCFA-A296-3AC0-A2A0-F31E5376BA8E}"/>
              </a:ext>
            </a:extLst>
          </p:cNvPr>
          <p:cNvCxnSpPr/>
          <p:nvPr/>
        </p:nvCxnSpPr>
        <p:spPr>
          <a:xfrm>
            <a:off x="17729179" y="16159689"/>
            <a:ext cx="7688872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화살표 연결선 31">
            <a:extLst>
              <a:ext uri="{FF2B5EF4-FFF2-40B4-BE49-F238E27FC236}">
                <a16:creationId xmlns:a16="http://schemas.microsoft.com/office/drawing/2014/main" id="{CC8A9D78-1F91-48BD-ED9B-AD76624E0FA4}"/>
              </a:ext>
            </a:extLst>
          </p:cNvPr>
          <p:cNvCxnSpPr>
            <a:cxnSpLocks/>
          </p:cNvCxnSpPr>
          <p:nvPr/>
        </p:nvCxnSpPr>
        <p:spPr>
          <a:xfrm flipV="1">
            <a:off x="25486830" y="16360263"/>
            <a:ext cx="0" cy="3250548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0FCEC3D9-7558-CFE2-4D40-C6431E6A56F2}"/>
              </a:ext>
            </a:extLst>
          </p:cNvPr>
          <p:cNvSpPr/>
          <p:nvPr/>
        </p:nvSpPr>
        <p:spPr>
          <a:xfrm>
            <a:off x="23007033" y="15351199"/>
            <a:ext cx="2241755" cy="898850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1060 </a:t>
            </a:r>
            <a:r>
              <a:rPr lang="en-US" sz="3600" dirty="0">
                <a:ln w="28575">
                  <a:noFill/>
                  <a:prstDash val="dash"/>
                </a:ln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36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9D2464C0-1DBD-433C-A2E6-9F8249196821}"/>
              </a:ext>
            </a:extLst>
          </p:cNvPr>
          <p:cNvSpPr/>
          <p:nvPr/>
        </p:nvSpPr>
        <p:spPr>
          <a:xfrm rot="5400000">
            <a:off x="24764768" y="17603493"/>
            <a:ext cx="2241755" cy="898850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467 </a:t>
            </a:r>
            <a:r>
              <a:rPr lang="en-US" sz="3600" dirty="0">
                <a:ln w="28575">
                  <a:noFill/>
                  <a:prstDash val="dash"/>
                </a:ln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36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m</a:t>
            </a: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C62EA5FF-187A-EA3B-B3A6-B289E74A95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973439" y="7536399"/>
            <a:ext cx="2591162" cy="260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776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1336</TotalTime>
  <Words>559</Words>
  <Application>Microsoft Office PowerPoint</Application>
  <PresentationFormat>사용자 지정</PresentationFormat>
  <Paragraphs>51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테마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Keum Wooyong</cp:lastModifiedBy>
  <cp:revision>90</cp:revision>
  <dcterms:created xsi:type="dcterms:W3CDTF">2018-03-08T06:02:33Z</dcterms:created>
  <dcterms:modified xsi:type="dcterms:W3CDTF">2023-06-23T02:09:23Z</dcterms:modified>
</cp:coreProperties>
</file>